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0"/>
  </p:notesMasterIdLst>
  <p:handoutMasterIdLst>
    <p:handoutMasterId r:id="rId51"/>
  </p:handoutMasterIdLst>
  <p:sldIdLst>
    <p:sldId id="312" r:id="rId2"/>
    <p:sldId id="279" r:id="rId3"/>
    <p:sldId id="285" r:id="rId4"/>
    <p:sldId id="335" r:id="rId5"/>
    <p:sldId id="2142532951" r:id="rId6"/>
    <p:sldId id="337" r:id="rId7"/>
    <p:sldId id="2142532952" r:id="rId8"/>
    <p:sldId id="339" r:id="rId9"/>
    <p:sldId id="2142532946" r:id="rId10"/>
    <p:sldId id="2142532909" r:id="rId11"/>
    <p:sldId id="2142532910" r:id="rId12"/>
    <p:sldId id="2142532956" r:id="rId13"/>
    <p:sldId id="2142532934" r:id="rId14"/>
    <p:sldId id="2142532916" r:id="rId15"/>
    <p:sldId id="2142532938" r:id="rId16"/>
    <p:sldId id="2142532939" r:id="rId17"/>
    <p:sldId id="2142532940" r:id="rId18"/>
    <p:sldId id="2142532943" r:id="rId19"/>
    <p:sldId id="2142532945" r:id="rId20"/>
    <p:sldId id="2142532947" r:id="rId21"/>
    <p:sldId id="2142532902" r:id="rId22"/>
    <p:sldId id="2139122388" r:id="rId23"/>
    <p:sldId id="2139122387" r:id="rId24"/>
    <p:sldId id="2139122382" r:id="rId25"/>
    <p:sldId id="2142532920" r:id="rId26"/>
    <p:sldId id="2142532921" r:id="rId27"/>
    <p:sldId id="2142532922" r:id="rId28"/>
    <p:sldId id="2139122390" r:id="rId29"/>
    <p:sldId id="2142532948" r:id="rId30"/>
    <p:sldId id="2142532919" r:id="rId31"/>
    <p:sldId id="2142532923" r:id="rId32"/>
    <p:sldId id="2142532924" r:id="rId33"/>
    <p:sldId id="2142532925" r:id="rId34"/>
    <p:sldId id="2142532927" r:id="rId35"/>
    <p:sldId id="2142532953" r:id="rId36"/>
    <p:sldId id="2142532954" r:id="rId37"/>
    <p:sldId id="2142532955" r:id="rId38"/>
    <p:sldId id="2142532928" r:id="rId39"/>
    <p:sldId id="2142532949" r:id="rId40"/>
    <p:sldId id="2139122392" r:id="rId41"/>
    <p:sldId id="2139122389" r:id="rId42"/>
    <p:sldId id="2139122393" r:id="rId43"/>
    <p:sldId id="2139122395" r:id="rId44"/>
    <p:sldId id="2142532950" r:id="rId45"/>
    <p:sldId id="2142532930" r:id="rId46"/>
    <p:sldId id="2142532932" r:id="rId47"/>
    <p:sldId id="2142532931" r:id="rId48"/>
    <p:sldId id="302" r:id="rId49"/>
  </p:sldIdLst>
  <p:sldSz cx="12192000" cy="6858000"/>
  <p:notesSz cx="6858000" cy="9144000"/>
  <p:embeddedFontLs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Lst>
        </p14:section>
        <p14:section name="Title Slides" id="{D3F186D6-FFA7-5D49-8506-D019222D40ED}">
          <p14:sldIdLst>
            <p14:sldId id="279"/>
          </p14:sldIdLst>
        </p14:section>
        <p14:section name="Overview &amp; On-a-Page" id="{F7EAC447-3431-0E40-824A-22DBB2663749}">
          <p14:sldIdLst>
            <p14:sldId id="285"/>
            <p14:sldId id="335"/>
            <p14:sldId id="2142532951"/>
          </p14:sldIdLst>
        </p14:section>
        <p14:section name="System Health" id="{0DA4165C-685C-0A4E-8F46-798F870F2542}">
          <p14:sldIdLst>
            <p14:sldId id="337"/>
            <p14:sldId id="2142532952"/>
          </p14:sldIdLst>
        </p14:section>
        <p14:section name="Untitled Section" id="{8F035FD9-9F8E-49B8-8F36-18646A556EA9}">
          <p14:sldIdLst>
            <p14:sldId id="339"/>
            <p14:sldId id="2142532946"/>
            <p14:sldId id="2142532909"/>
            <p14:sldId id="2142532910"/>
            <p14:sldId id="2142532956"/>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53"/>
            <p14:sldId id="2142532954"/>
            <p14:sldId id="2142532955"/>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913D49-EBC4-4BFE-B2BB-76DDCA055F76}" v="3" dt="2024-10-09T19:07:08.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88520" autoAdjust="0"/>
  </p:normalViewPr>
  <p:slideViewPr>
    <p:cSldViewPr snapToGrid="0">
      <p:cViewPr varScale="1">
        <p:scale>
          <a:sx n="87" d="100"/>
          <a:sy n="87" d="100"/>
        </p:scale>
        <p:origin x="91" y="4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graphicFrameChg chg="mod modGraphic">
          <ac:chgData name="Munir, Hassan" userId="72b44764-6718-4eb5-979c-fc4e67a1d4a7" providerId="ADAL" clId="{78913D49-EBC4-4BFE-B2BB-76DDCA055F76}" dt="2024-10-09T19:07:30.710" v="19" actId="20577"/>
          <ac:graphicFrameMkLst>
            <pc:docMk/>
            <pc:sldMk cId="185477039" sldId="339"/>
            <ac:graphicFrameMk id="36" creationId="{C3C501D5-856E-BBA0-5E3E-ECD15B496F96}"/>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11/12/2024</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47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1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41</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13</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18</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279797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2.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2.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64508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20</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388780" y="878115"/>
            <a:ext cx="10764983" cy="813548"/>
          </a:xfrm>
          <a:prstGeom prst="rect">
            <a:avLst/>
          </a:prstGeom>
          <a:noFill/>
        </p:spPr>
        <p:txBody>
          <a:bodyPr wrap="square" lIns="182880" tIns="182880" rIns="182880" bIns="182880" rtlCol="0" anchor="t" anchorCtr="0">
            <a:noAutofit/>
          </a:bodyPr>
          <a:lstStyle/>
          <a:p>
            <a:r>
              <a:rPr lang="en-PH" dirty="0"/>
              <a:t>Average {{</a:t>
            </a:r>
            <a:r>
              <a:rPr lang="en-PH" dirty="0" err="1"/>
              <a:t>val:vhc</a:t>
            </a:r>
            <a:r>
              <a:rPr lang="en-PH" dirty="0"/>
              <a:t>--query_counts.csv[1:20]}}M queries per day. </a:t>
            </a:r>
          </a:p>
          <a:p>
            <a:r>
              <a:rPr lang="en-PH" dirty="0"/>
              <a:t>Average {{</a:t>
            </a:r>
            <a:r>
              <a:rPr lang="en-PH" dirty="0" err="1"/>
              <a:t>val:vhc</a:t>
            </a:r>
            <a:r>
              <a:rPr lang="en-PH" dirty="0"/>
              <a:t>--query_counts.csv[1:6]}}M statements per day. </a:t>
            </a:r>
          </a:p>
          <a:p>
            <a:r>
              <a:rPr lang="en-PH" dirty="0"/>
              <a:t>{{</a:t>
            </a:r>
            <a:r>
              <a:rPr lang="en-PH" dirty="0" err="1"/>
              <a:t>val:vhc</a:t>
            </a:r>
            <a:r>
              <a:rPr lang="en-PH" dirty="0"/>
              <a:t>--query_counts.csv[1:14]}} % of the queries are sub-second.</a:t>
            </a: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29</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83143035"/>
              </p:ext>
            </p:extLst>
          </p:nvPr>
        </p:nvGraphicFramePr>
        <p:xfrm>
          <a:off x="576263" y="1720772"/>
          <a:ext cx="7164240" cy="4658666"/>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67240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48911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Most used </a:t>
            </a:r>
            <a:r>
              <a:rPr lang="en-US" sz="1800" dirty="0" err="1"/>
              <a:t>ClearScape</a:t>
            </a:r>
            <a:r>
              <a:rPr lang="en-US" sz="1800" dirty="0"/>
              <a:t>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077200" y="683110"/>
            <a:ext cx="4114800" cy="5943600"/>
          </a:xfrm>
          <a:prstGeom prst="rect">
            <a:avLst/>
          </a:prstGeom>
          <a:solidFill>
            <a:schemeClr val="bg1">
              <a:lumMod val="85000"/>
            </a:schemeClr>
          </a:solidFill>
        </p:spPr>
        <p:txBody>
          <a:bodyPr wrap="square" rtlCol="0">
            <a:noAutofit/>
          </a:bodyPr>
          <a:lstStyle/>
          <a:p>
            <a:r>
              <a:rPr lang="en-US" dirty="0"/>
              <a:t>{{pic:</a:t>
            </a:r>
            <a:r>
              <a:rPr lang="en-GB" dirty="0"/>
              <a:t>VHC--</a:t>
            </a:r>
            <a:r>
              <a:rPr lang="en-GB" dirty="0" err="1"/>
              <a:t>feature_usage_x_ClearScapeFeature</a:t>
            </a:r>
            <a:r>
              <a:rPr lang="en-US" dirty="0"/>
              <a:t>.</a:t>
            </a:r>
            <a:r>
              <a:rPr lang="en-US" dirty="0" err="1"/>
              <a:t>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077200" y="683110"/>
            <a:ext cx="41148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2583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54837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7245453"/>
              </p:ext>
            </p:extLst>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graphicFrame>
        <p:nvGraphicFramePr>
          <p:cNvPr id="4" name="Content Placeholder 7">
            <a:extLst>
              <a:ext uri="{FF2B5EF4-FFF2-40B4-BE49-F238E27FC236}">
                <a16:creationId xmlns:a16="http://schemas.microsoft.com/office/drawing/2014/main" id="{CC915602-854D-034C-DD62-574CC026A480}"/>
              </a:ext>
            </a:extLst>
          </p:cNvPr>
          <p:cNvGraphicFramePr>
            <a:graphicFrameLocks/>
          </p:cNvGraphicFramePr>
          <p:nvPr>
            <p:extLst>
              <p:ext uri="{D42A27DB-BD31-4B8C-83A1-F6EECF244321}">
                <p14:modId xmlns:p14="http://schemas.microsoft.com/office/powerpoint/2010/main" val="1850428791"/>
              </p:ext>
            </p:extLst>
          </p:nvPr>
        </p:nvGraphicFramePr>
        <p:xfrm>
          <a:off x="4591119" y="1309955"/>
          <a:ext cx="3699441" cy="5111156"/>
        </p:xfrm>
        <a:graphic>
          <a:graphicData uri="http://schemas.openxmlformats.org/drawingml/2006/table">
            <a:tbl>
              <a:tblPr firstRow="1" bandRow="1">
                <a:tableStyleId>{9DCAF9ED-07DC-4A11-8D7F-57B35C25682E}</a:tableStyleId>
              </a:tblPr>
              <a:tblGrid>
                <a:gridCol w="3699441">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Tree>
    <p:extLst>
      <p:ext uri="{BB962C8B-B14F-4D97-AF65-F5344CB8AC3E}">
        <p14:creationId xmlns:p14="http://schemas.microsoft.com/office/powerpoint/2010/main" val="2018048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39</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44</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E705827B-664B-DB49-6CCC-DE6C1224AB93}"/>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C25159CA-0BF2-4DE2-4047-A9AF4E2BDBFB}"/>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96C973-6C3A-7131-E3C3-4D1E92EA3E2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E461D415-8D7E-1ADC-DF20-D87ED5CA876F}"/>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345683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extLst>
              <p:ext uri="{D42A27DB-BD31-4B8C-83A1-F6EECF244321}">
                <p14:modId xmlns:p14="http://schemas.microsoft.com/office/powerpoint/2010/main" val="2117722521"/>
              </p:ext>
            </p:extLst>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DC1CF3F3-B448-D36D-6D96-867A93F7F635}"/>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77745361-B4F8-0C6B-4790-79600481E1E2}"/>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DDFAAF7C-6F30-2E3E-E1CF-8A4F66F5DC8A}"/>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35DBF60D-3697-D77E-89EA-0E416140CC0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07B620CC-BFF8-1285-71C1-BF6172934ED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
        <p:nvSpPr>
          <p:cNvPr id="5" name="Text Placeholder 4">
            <a:extLst>
              <a:ext uri="{FF2B5EF4-FFF2-40B4-BE49-F238E27FC236}">
                <a16:creationId xmlns:a16="http://schemas.microsoft.com/office/drawing/2014/main" id="{5EF8ABD2-3FC0-FF95-5370-A5E687754EC5}"/>
              </a:ext>
            </a:extLst>
          </p:cNvPr>
          <p:cNvSpPr>
            <a:spLocks noGrp="1"/>
          </p:cNvSpPr>
          <p:nvPr>
            <p:ph type="body" idx="1"/>
          </p:nvPr>
        </p:nvSpPr>
        <p:spPr>
          <a:xfrm>
            <a:off x="457200" y="3467102"/>
            <a:ext cx="7513027" cy="2388575"/>
          </a:xfrm>
          <a:ln w="9525">
            <a:solidFill>
              <a:schemeClr val="tx1"/>
            </a:solidFill>
          </a:ln>
        </p:spPr>
        <p:txBody>
          <a:bodyPr/>
          <a:lstStyle/>
          <a:p>
            <a:r>
              <a:rPr lang="en-GB" sz="1400" b="1" dirty="0">
                <a:solidFill>
                  <a:srgbClr val="FF0000"/>
                </a:solidFill>
                <a:highlight>
                  <a:srgbClr val="FFFF00"/>
                </a:highlight>
              </a:rPr>
              <a:t>PLEASE REMOVE THIS BEFORE PRESENTING</a:t>
            </a:r>
          </a:p>
          <a:p>
            <a:endParaRPr lang="en-GB" sz="1400" dirty="0">
              <a:highlight>
                <a:srgbClr val="FFFF00"/>
              </a:highlight>
            </a:endParaRPr>
          </a:p>
          <a:p>
            <a:pPr algn="just"/>
            <a:r>
              <a:rPr lang="en-GB" sz="1400" dirty="0">
                <a:highlight>
                  <a:srgbClr val="FFFF00"/>
                </a:highlight>
              </a:rPr>
              <a:t>This section shows the consumed percentage of the full platform available (No COD). The next section will present the consumed percentage of active available after applying COD. In VHC, the various COD </a:t>
            </a:r>
            <a:r>
              <a:rPr lang="en-GB" sz="1400" dirty="0" err="1">
                <a:highlight>
                  <a:srgbClr val="FFFF00"/>
                </a:highlight>
              </a:rPr>
              <a:t>flavors</a:t>
            </a:r>
            <a:r>
              <a:rPr lang="en-GB" sz="1400" dirty="0">
                <a:highlight>
                  <a:srgbClr val="FFFF00"/>
                </a:highlight>
              </a:rPr>
              <a:t> compound, so the total logical CPU available is the product of PM-COD * WLM_COD * EPOD_COD. Make sure to manually configure COD percentages in the COA application before generating the VHC slide deck; otherwise, both sections will display similar charts, as the default assumes </a:t>
            </a:r>
            <a:r>
              <a:rPr lang="en-GB" sz="1400" b="1" dirty="0">
                <a:highlight>
                  <a:srgbClr val="FFFF00"/>
                </a:highlight>
              </a:rPr>
              <a:t>1.0 / 100% active </a:t>
            </a:r>
            <a:r>
              <a:rPr lang="en-GB" sz="1400" dirty="0">
                <a:highlight>
                  <a:srgbClr val="FFFF00"/>
                </a:highlight>
              </a:rPr>
              <a:t>means no COD is applied.</a:t>
            </a:r>
          </a:p>
          <a:p>
            <a:endParaRPr lang="en-GB" sz="1400" dirty="0">
              <a:highlight>
                <a:srgbClr val="FFFF00"/>
              </a:highlight>
            </a:endParaRPr>
          </a:p>
          <a:p>
            <a:endParaRPr lang="en-US" sz="1600" dirty="0">
              <a:highlight>
                <a:srgbClr val="FFFF00"/>
              </a:highlight>
            </a:endParaRP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867</TotalTime>
  <Words>5159</Words>
  <Application>Microsoft Office PowerPoint</Application>
  <PresentationFormat>Widescreen</PresentationFormat>
  <Paragraphs>438</Paragraphs>
  <Slides>48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Microsoft Sans Serif</vt:lpstr>
      <vt:lpstr>Arial</vt:lpstr>
      <vt:lpstr>Inter Light</vt:lpstr>
      <vt:lpstr>Calibri</vt:lpstr>
      <vt:lpstr>Inter SemiBold</vt:lpstr>
      <vt:lpstr>Inter</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Peak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Activity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ClearScape Feature Usage by Frequency</vt:lpstr>
      <vt:lpstr>ClearScape Feature Usage By Sub-Category</vt:lpstr>
      <vt:lpstr>ClearScape Statement Count &amp; CPU By Date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Iqtedar, Shafaq</cp:lastModifiedBy>
  <cp:revision>127</cp:revision>
  <dcterms:created xsi:type="dcterms:W3CDTF">2023-09-29T21:44:38Z</dcterms:created>
  <dcterms:modified xsi:type="dcterms:W3CDTF">2024-11-12T06:14:46Z</dcterms:modified>
  <cp:category/>
</cp:coreProperties>
</file>